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28"/>
  </p:notesMasterIdLst>
  <p:handoutMasterIdLst>
    <p:handoutMasterId r:id="rId29"/>
  </p:handoutMasterIdLst>
  <p:sldIdLst>
    <p:sldId id="1393" r:id="rId8"/>
    <p:sldId id="1800" r:id="rId9"/>
    <p:sldId id="1776" r:id="rId10"/>
    <p:sldId id="1775" r:id="rId11"/>
    <p:sldId id="1765" r:id="rId12"/>
    <p:sldId id="1699" r:id="rId13"/>
    <p:sldId id="1805" r:id="rId14"/>
    <p:sldId id="1801" r:id="rId15"/>
    <p:sldId id="1807" r:id="rId16"/>
    <p:sldId id="1806" r:id="rId17"/>
    <p:sldId id="1810" r:id="rId18"/>
    <p:sldId id="1811" r:id="rId19"/>
    <p:sldId id="1812" r:id="rId20"/>
    <p:sldId id="1813" r:id="rId21"/>
    <p:sldId id="1814" r:id="rId22"/>
    <p:sldId id="1816" r:id="rId23"/>
    <p:sldId id="1817" r:id="rId24"/>
    <p:sldId id="1819" r:id="rId25"/>
    <p:sldId id="1820" r:id="rId26"/>
    <p:sldId id="1615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800"/>
            <p14:sldId id="1776"/>
            <p14:sldId id="1775"/>
            <p14:sldId id="1765"/>
            <p14:sldId id="1699"/>
            <p14:sldId id="1805"/>
            <p14:sldId id="1801"/>
            <p14:sldId id="1807"/>
            <p14:sldId id="1806"/>
            <p14:sldId id="1810"/>
            <p14:sldId id="1811"/>
            <p14:sldId id="1812"/>
            <p14:sldId id="1813"/>
            <p14:sldId id="1814"/>
            <p14:sldId id="1816"/>
            <p14:sldId id="1817"/>
            <p14:sldId id="1819"/>
            <p14:sldId id="1820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79472" autoAdjust="0"/>
  </p:normalViewPr>
  <p:slideViewPr>
    <p:cSldViewPr>
      <p:cViewPr varScale="1">
        <p:scale>
          <a:sx n="73" d="100"/>
          <a:sy n="73" d="100"/>
        </p:scale>
        <p:origin x="998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commentAuthors" Target="commentAuthor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3/21/2025 8:34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3/21/2025 8:34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6:22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9E51-ABBB-81A8-F744-63A31265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58A4045-0CE4-06C1-842F-AAB5BAAD9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BA6E29B-D735-B47D-420C-4F800E0C3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DF6B414-2922-6AA3-4EAE-42C8050A96F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513A1-EAB2-A6F2-B3A9-3125A5BB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CFEBD5E-D453-FB43-085F-C247DCB1982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3:19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CA1474-F102-C85F-DB39-D739A08E46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1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624EA-EAEE-58F8-947F-A1ADFCE31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36A439-A965-0788-C084-5C907D00F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707DE7D-E8B3-82BA-5084-D99420C4C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A09C17F-0D15-9BE8-9195-5BFD1938DF7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3F04DF-BF31-0B71-AD4F-38C09E733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A15A23D-1F53-E8EC-B857-CA038BBE84C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B4D3C3-6C84-F4BB-F571-E3A74F070C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34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6A1A4-44BD-DF3F-E2EA-9EF6B1ACB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48CD117-C767-2E84-EE20-783BD2FF1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E46AAB8-72DA-5AD7-698B-A799532F4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24DCDA0-BF8D-C805-8A39-12A0990528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A177E-97CF-FA8C-4894-BD0D2437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42EAADCF-C3CA-1B59-2741-F32DDE6600F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4:02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27206-CB6D-8E80-98DC-95A96D015F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0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EEB08-115A-FF7B-20E7-E27CF076E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9EE4477-7B96-74BE-5282-003451F92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9900154-1F7F-C353-10B7-68D9D60B9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B8B41AF-AEE9-B166-5B39-BD9136EC7CC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306E7B-D970-1363-9D1D-56E0405B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EC70189-7EFE-ECC5-DB29-CEB69CB9AB4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4:33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B4CAE-B4BE-CF76-C6C6-CF906A53DE9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67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D2D5-B062-4838-A5CE-C9D9F604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1E76F8-8558-6410-948A-0BCF869E6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4DC9560-01FF-3460-11CD-3BB8CE10F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13A325D6-042B-4A93-B1DB-961E08C260C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BE1C49-C20E-1A2E-58A5-59DCBD23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D9A912F-1366-83BF-8DB7-5A2571659CE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4:19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06CF37-351F-8A55-0251-8558A19B66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2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24FE4-9A12-A00C-93D3-37BA8FA08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4409515-9C6C-5814-A763-1018978B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C225B43-8E39-A922-6DCC-1E70FB32C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44719657-7DE3-10EF-5DC6-D33111DEB7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FB65E-2F7C-8127-5A17-EC54AE08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FACD755-7153-7106-3879-C0C32938C88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4:54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627FB8F-26BA-E457-8BEC-F806D94A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47D5-D60B-064D-3F97-608CAE1A0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C83461-2587-F094-EF05-254DCB5B2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C69E8BB-970F-6638-97EC-D6F12D734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EF94B41-2FA8-9207-A071-CE683E6391A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842C3F-B70E-72D6-36FA-50F18CDAA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7E5C6C9-19BB-7842-1570-29FCEDBE9E6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4:49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25C14D-1159-71BD-345C-F332DDFD6E7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810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7B63-9F31-FC3A-8017-08885B22E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54FB8B-15C4-4249-8046-597B58396F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D91F3EA-EFB8-5073-E02F-BB48A1DE3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6AF66E6-1C51-321A-1C04-14F71044F86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D84DFF-02DD-82C5-E678-E95D7B75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53DFA87-4D4A-A503-276A-21E9FABD588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4:59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6B02BA-3735-57BB-76E4-E75A37F7A1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51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32FE-5027-39FF-1D9B-0D238CC9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EA22450-C22C-21C0-C2FB-EDEECDCA1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57DCC55-5827-8F0E-E5D5-04E59951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6879C744-F3A5-409E-B854-FED1847B8C4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3AF622-3296-053E-5100-329ACD61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8878503-EB5C-8B4A-5F96-7F1AAD32974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6:18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E852B4-C224-FC07-8B14-1A965783BAB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84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DE484-4018-F134-5B69-18D3B5940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0C77DFA-7368-87D3-7471-9944FB271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E228B-AB35-38C9-88A3-2E89BBF82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3A0209E-B549-21A1-D6A0-8D01FD7A104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191533-9127-28D7-7AB0-3228B9F87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C79425E-FC79-AF1C-128E-E8809E62038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6:38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4C41C1-A834-0328-2AA5-77ABAFEBA6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7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3/21/2025 8:34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41757-FFEE-064A-4757-AA73976FF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85E5FF-6281-9891-0EB1-312AEFC2A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89C9E25-4434-CE8B-DE14-B472EF4C2B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7A44B3-4D03-C22B-4889-7DCA058919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0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6D6F9-BBC2-28FA-A728-08F000AA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915D625D-563B-53E2-3C7A-36C0306B1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E04547F-784F-7977-5F4B-8D5C41252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9BD7CF-0603-99CC-FA14-551EDEFFC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9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6:30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4:58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AA73E-3F12-8CCE-CB51-A4AEF6E63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6332901-E2A8-1380-2136-EE28F1135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0860D10-CC13-4BE6-9FBD-F6F63DB19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6CB1C11-0C56-B4EB-40DE-CA47AF5F52B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4533C9-13B8-CF39-FE1E-5834EF45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CB489B4-0561-7991-369E-8FB87545E2B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3:36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114755-9DF4-1B29-C393-265DA4390CA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A9E73-9E73-F875-54E9-104A08EE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3B1BBCE-4D9D-E0E8-2BB4-0B9FE8804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87A2685-3B06-64C2-19D0-C655783B1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7F6DB7A-8773-194E-7A4A-8975436F8F8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734765-95F2-2578-B7E8-A4E359C2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E8DADDB-12EF-3511-B2B8-916A519A6B9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3/21/2025 8:36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D534FE-2B53-8301-D6AF-93AFE87630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5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1033-1572-039E-C6CF-9AB10D09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A9BE05F-DF9B-4595-8085-C93B84B1F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3E1528-CD67-1EEC-1FBD-4B663E94D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4806DEC6-7DD2-CF55-56E8-C51E1EAA10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738998-0E00-68E1-4ACD-D5FB463BD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86D682A-E1D3-BB5A-54B2-FD73FAC6BE7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3/22/2025 3:31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92A7BB-3EA7-7F1B-1C5D-E0A2F49166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21/03/2025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28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21/03/2025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finops.org/" TargetMode="External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0.svg"/><Relationship Id="rId4" Type="http://schemas.openxmlformats.org/officeDocument/2006/relationships/image" Target="../media/image38.sv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svg"/><Relationship Id="rId11" Type="http://schemas.openxmlformats.org/officeDocument/2006/relationships/image" Target="../media/image19.sv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52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0" Type="http://schemas.openxmlformats.org/officeDocument/2006/relationships/image" Target="../media/image56.svg"/><Relationship Id="rId4" Type="http://schemas.openxmlformats.org/officeDocument/2006/relationships/image" Target="../media/image44.sv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8.sv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11" Type="http://schemas.openxmlformats.org/officeDocument/2006/relationships/image" Target="../media/image56.svg"/><Relationship Id="rId5" Type="http://schemas.openxmlformats.org/officeDocument/2006/relationships/image" Target="../media/image14.png"/><Relationship Id="rId10" Type="http://schemas.openxmlformats.org/officeDocument/2006/relationships/image" Target="../media/image55.png"/><Relationship Id="rId4" Type="http://schemas.openxmlformats.org/officeDocument/2006/relationships/image" Target="../media/image44.sv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43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44.sv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7.png"/><Relationship Id="rId18" Type="http://schemas.openxmlformats.org/officeDocument/2006/relationships/image" Target="../media/image69.svg"/><Relationship Id="rId3" Type="http://schemas.openxmlformats.org/officeDocument/2006/relationships/image" Target="../media/image43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51.png"/><Relationship Id="rId10" Type="http://schemas.openxmlformats.org/officeDocument/2006/relationships/image" Target="../media/image65.svg"/><Relationship Id="rId4" Type="http://schemas.openxmlformats.org/officeDocument/2006/relationships/image" Target="../media/image44.svg"/><Relationship Id="rId9" Type="http://schemas.openxmlformats.org/officeDocument/2006/relationships/image" Target="../media/image64.png"/><Relationship Id="rId1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well-architecte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AEAB27-A319-5284-F268-EAD7BD3A3E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3640620" y="2963862"/>
            <a:ext cx="1499183" cy="14085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96B1BA-A61C-7FB1-5527-79EB2B8B7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420" y="2966393"/>
            <a:ext cx="1210765" cy="1452918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F7AF661-98BD-CD92-991E-29122159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82" y="394849"/>
            <a:ext cx="11201400" cy="2297169"/>
          </a:xfrm>
        </p:spPr>
        <p:txBody>
          <a:bodyPr/>
          <a:lstStyle/>
          <a:p>
            <a:r>
              <a:rPr lang="pt-BR" b="1" dirty="0"/>
              <a:t>Azure </a:t>
            </a:r>
            <a:r>
              <a:rPr lang="pt-BR" b="1" dirty="0" err="1"/>
              <a:t>Well-Architected</a:t>
            </a:r>
            <a:r>
              <a:rPr lang="pt-BR" b="1" dirty="0"/>
              <a:t> Framework</a:t>
            </a:r>
            <a:br>
              <a:rPr lang="pt-BR" sz="4800" b="1" dirty="0"/>
            </a:br>
            <a:r>
              <a:rPr lang="pt-BR" sz="4800" b="1" dirty="0"/>
              <a:t>Uma visão geral</a:t>
            </a:r>
            <a:endParaRPr lang="pt-BR" sz="3200" dirty="0"/>
          </a:p>
        </p:txBody>
      </p:sp>
      <p:pic>
        <p:nvPicPr>
          <p:cNvPr id="17" name="Imagem 1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76D34C4-EA8E-CDF2-F81B-3BB096701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20" y="2075248"/>
            <a:ext cx="3377577" cy="3377577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84AA781-EFF1-8968-51D7-F8C7A41CFF6E}"/>
              </a:ext>
            </a:extLst>
          </p:cNvPr>
          <p:cNvGrpSpPr/>
          <p:nvPr/>
        </p:nvGrpSpPr>
        <p:grpSpPr>
          <a:xfrm>
            <a:off x="2617996" y="5832884"/>
            <a:ext cx="3913556" cy="1004020"/>
            <a:chOff x="2617996" y="5832884"/>
            <a:chExt cx="3913556" cy="1004020"/>
          </a:xfrm>
        </p:grpSpPr>
        <p:pic>
          <p:nvPicPr>
            <p:cNvPr id="21" name="Imagem 14">
              <a:extLst>
                <a:ext uri="{FF2B5EF4-FFF2-40B4-BE49-F238E27FC236}">
                  <a16:creationId xmlns:a16="http://schemas.microsoft.com/office/drawing/2014/main" id="{0CBB541C-1990-008D-F80D-0805E966E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73887"/>
            <a:stretch/>
          </p:blipFill>
          <p:spPr>
            <a:xfrm>
              <a:off x="2617996" y="5832884"/>
              <a:ext cx="1022624" cy="1004020"/>
            </a:xfrm>
            <a:prstGeom prst="rect">
              <a:avLst/>
            </a:prstGeom>
          </p:spPr>
        </p:pic>
        <p:pic>
          <p:nvPicPr>
            <p:cNvPr id="25" name="Imagem 14">
              <a:extLst>
                <a:ext uri="{FF2B5EF4-FFF2-40B4-BE49-F238E27FC236}">
                  <a16:creationId xmlns:a16="http://schemas.microsoft.com/office/drawing/2014/main" id="{B10AAD3B-D321-9174-3D4D-5BC6255F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6180"/>
            <a:stretch/>
          </p:blipFill>
          <p:spPr>
            <a:xfrm>
              <a:off x="3640620" y="5832884"/>
              <a:ext cx="2890932" cy="1004020"/>
            </a:xfrm>
            <a:prstGeom prst="rect">
              <a:avLst/>
            </a:prstGeom>
          </p:spPr>
        </p:pic>
      </p:grpSp>
      <p:pic>
        <p:nvPicPr>
          <p:cNvPr id="7" name="Gráfico 6">
            <a:extLst>
              <a:ext uri="{FF2B5EF4-FFF2-40B4-BE49-F238E27FC236}">
                <a16:creationId xmlns:a16="http://schemas.microsoft.com/office/drawing/2014/main" id="{467A671D-8F5C-0FEE-9565-D65897AAC3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9185" y="2866774"/>
            <a:ext cx="1499183" cy="149918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7303EA3-2CB1-6757-04DF-9D435E0245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0070" y="2898870"/>
            <a:ext cx="1518992" cy="15189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2AB05F0-939F-AA35-0FCD-7F8A630B88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47237" y="2898870"/>
            <a:ext cx="1403637" cy="14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13FE0-BF7D-DC6F-852A-942E740C0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D6A0-5F62-0057-7529-54ADC2A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Otimização de Custos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F72C40-34DC-15C3-DA4C-C65AD853C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442582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Cost</a:t>
            </a:r>
            <a:r>
              <a:rPr lang="pt-BR" sz="2600" b="1" dirty="0">
                <a:solidFill>
                  <a:srgbClr val="494949"/>
                </a:solidFill>
              </a:rPr>
              <a:t>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Budgets</a:t>
            </a:r>
            <a:r>
              <a:rPr lang="pt-BR" sz="2600" dirty="0">
                <a:solidFill>
                  <a:srgbClr val="494949"/>
                </a:solidFill>
              </a:rPr>
              <a:t> e </a:t>
            </a:r>
            <a:r>
              <a:rPr lang="pt-BR" sz="2600" b="1" dirty="0">
                <a:solidFill>
                  <a:srgbClr val="494949"/>
                </a:solidFill>
              </a:rPr>
              <a:t>Alertas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Reservations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dirty="0">
                <a:solidFill>
                  <a:srgbClr val="494949"/>
                </a:solidFill>
              </a:rPr>
              <a:t>(planos de 1 ou 3 anos)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</a:t>
            </a:r>
            <a:r>
              <a:rPr lang="pt-BR" sz="2600" b="1" dirty="0" err="1">
                <a:solidFill>
                  <a:srgbClr val="494949"/>
                </a:solidFill>
              </a:rPr>
              <a:t>Pricing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Calculator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FinOps</a:t>
            </a:r>
            <a:r>
              <a:rPr lang="pt-BR" sz="2600" b="1" dirty="0">
                <a:solidFill>
                  <a:srgbClr val="494949"/>
                </a:solidFill>
              </a:rPr>
              <a:t> Foundation </a:t>
            </a:r>
            <a:r>
              <a:rPr lang="pt-BR" sz="2600" dirty="0">
                <a:solidFill>
                  <a:srgbClr val="494949"/>
                </a:solidFill>
              </a:rPr>
              <a:t>(incluindo </a:t>
            </a:r>
            <a:r>
              <a:rPr lang="pt-BR" sz="2600" b="1" dirty="0" err="1">
                <a:solidFill>
                  <a:srgbClr val="494949"/>
                </a:solidFill>
              </a:rPr>
              <a:t>Landscape</a:t>
            </a:r>
            <a:r>
              <a:rPr lang="pt-BR" sz="2600" dirty="0">
                <a:solidFill>
                  <a:srgbClr val="494949"/>
                </a:solidFill>
              </a:rPr>
              <a:t>)</a:t>
            </a:r>
            <a:r>
              <a:rPr lang="pt-BR" sz="2600" b="1" dirty="0">
                <a:solidFill>
                  <a:srgbClr val="494949"/>
                </a:solidFill>
              </a:rPr>
              <a:t>: </a:t>
            </a:r>
            <a:r>
              <a:rPr lang="pt-BR" sz="2600" b="1" dirty="0">
                <a:solidFill>
                  <a:srgbClr val="494949"/>
                </a:solidFill>
                <a:hlinkClick r:id="rId3"/>
              </a:rPr>
              <a:t>https://www.finops.org/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00D5470-9C23-F2B8-244D-2F73D31DD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280" y="2874550"/>
            <a:ext cx="1555514" cy="155551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8C520E8-E976-78E1-AEC3-63285DA8C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7637" y="1092023"/>
            <a:ext cx="1555514" cy="1555514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ED8EC7D-942A-9E4E-CE4D-F74CB9827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2037" y="2970468"/>
            <a:ext cx="1555514" cy="1555514"/>
          </a:xfrm>
          <a:prstGeom prst="rect">
            <a:avLst/>
          </a:prstGeom>
        </p:spPr>
      </p:pic>
      <p:pic>
        <p:nvPicPr>
          <p:cNvPr id="17" name="Imagem 16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CBA6FC25-D22E-B950-CE7E-ABB992071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1062" y="4688553"/>
            <a:ext cx="6380436" cy="109067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C7F6BA7C-5BC2-2AC7-D959-EF1EA6887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280" y="2903425"/>
            <a:ext cx="1555514" cy="155551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02CC8C0E-FE7F-F750-622E-8DDE68B8DE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7637" y="1120898"/>
            <a:ext cx="1555514" cy="155551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B1535FD5-95D7-70B7-239A-E0AE87C43F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2037" y="2999343"/>
            <a:ext cx="1555514" cy="15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955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7DF6D-E915-3F40-455B-A2B827C5A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7BD26-E033-F3F5-4850-EC364081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Segurança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0B6C32-E569-7D6E-03F2-1F2FBEC37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406572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Identidade e acesso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Proteção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Criptografia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Segurança em aplicações e infra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Governança, monitoramento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8C93E1C-80CC-DB52-E9B2-10F56A2F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5733" y="2768548"/>
            <a:ext cx="1585065" cy="158506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53FF849-E0EF-678B-E1C9-67F1050AA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4637" y="2704729"/>
            <a:ext cx="1585065" cy="158506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A58F9C7-3790-8215-FA7D-4CD4362793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44732" y="1381540"/>
            <a:ext cx="1476625" cy="1476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4B6E360-11E7-D0FF-B7DE-D0C5EB2C51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01311" y="4011269"/>
            <a:ext cx="1734552" cy="173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102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8CC0-BDEE-DFF5-F35D-6B5A52DB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33D6C-87FF-92CA-6862-929CD7AD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2. Segurança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F9F129-7450-4DBF-C0AD-43466A079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848599" cy="57031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Microsoft Entra ID </a:t>
            </a:r>
            <a:r>
              <a:rPr lang="pt-BR" sz="2200" dirty="0">
                <a:solidFill>
                  <a:srgbClr val="494949"/>
                </a:solidFill>
              </a:rPr>
              <a:t>(antigo Azure AD)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Network Security </a:t>
            </a:r>
            <a:r>
              <a:rPr lang="pt-BR" sz="2200" b="1" dirty="0" err="1">
                <a:solidFill>
                  <a:srgbClr val="494949"/>
                </a:solidFill>
              </a:rPr>
              <a:t>Groups</a:t>
            </a:r>
            <a:r>
              <a:rPr lang="pt-BR" sz="2200" b="1" dirty="0">
                <a:solidFill>
                  <a:srgbClr val="494949"/>
                </a:solidFill>
              </a:rPr>
              <a:t>, </a:t>
            </a:r>
            <a:r>
              <a:rPr lang="pt-BR" sz="2200" b="1" dirty="0" err="1">
                <a:solidFill>
                  <a:srgbClr val="494949"/>
                </a:solidFill>
              </a:rPr>
              <a:t>private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b="1" dirty="0" err="1">
                <a:solidFill>
                  <a:srgbClr val="494949"/>
                </a:solidFill>
              </a:rPr>
              <a:t>endpoints</a:t>
            </a:r>
            <a:r>
              <a:rPr lang="pt-BR" sz="2200" b="1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Azure Key </a:t>
            </a:r>
            <a:r>
              <a:rPr lang="pt-BR" sz="2200" b="1" dirty="0" err="1">
                <a:solidFill>
                  <a:srgbClr val="494949"/>
                </a:solidFill>
              </a:rPr>
              <a:t>Vault</a:t>
            </a:r>
            <a:endParaRPr lang="pt-BR" sz="2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rgbClr val="494949"/>
                </a:solidFill>
              </a:rPr>
              <a:t>Azure API Management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94949"/>
                </a:solidFill>
              </a:rPr>
              <a:t>Recomendações </a:t>
            </a:r>
            <a:r>
              <a:rPr lang="pt-BR" sz="2200" b="1" dirty="0">
                <a:solidFill>
                  <a:srgbClr val="494949"/>
                </a:solidFill>
              </a:rPr>
              <a:t>OWASP</a:t>
            </a:r>
            <a:r>
              <a:rPr lang="pt-BR" sz="2200" dirty="0">
                <a:solidFill>
                  <a:srgbClr val="494949"/>
                </a:solidFill>
              </a:rPr>
              <a:t> (aplicações, containers, IA...)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94949"/>
                </a:solidFill>
              </a:rPr>
              <a:t>Regulamentações (</a:t>
            </a:r>
            <a:r>
              <a:rPr lang="pt-BR" sz="2200" b="1" dirty="0">
                <a:solidFill>
                  <a:srgbClr val="494949"/>
                </a:solidFill>
              </a:rPr>
              <a:t>LGPD</a:t>
            </a:r>
            <a:r>
              <a:rPr lang="pt-BR" sz="2200" dirty="0">
                <a:solidFill>
                  <a:srgbClr val="494949"/>
                </a:solidFill>
              </a:rPr>
              <a:t>, </a:t>
            </a:r>
            <a:r>
              <a:rPr lang="pt-BR" sz="2200" b="1" dirty="0">
                <a:solidFill>
                  <a:srgbClr val="494949"/>
                </a:solidFill>
              </a:rPr>
              <a:t>GDPR</a:t>
            </a:r>
            <a:r>
              <a:rPr lang="pt-BR" sz="2200" dirty="0">
                <a:solidFill>
                  <a:srgbClr val="494949"/>
                </a:solidFill>
              </a:rPr>
              <a:t>, </a:t>
            </a:r>
            <a:r>
              <a:rPr lang="pt-BR" sz="2200" b="1" dirty="0">
                <a:solidFill>
                  <a:srgbClr val="494949"/>
                </a:solidFill>
              </a:rPr>
              <a:t>PCI </a:t>
            </a:r>
            <a:r>
              <a:rPr lang="pt-BR" sz="22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94949"/>
                </a:solidFill>
              </a:rPr>
              <a:t>Iniciativas da </a:t>
            </a:r>
            <a:r>
              <a:rPr lang="pt-BR" sz="2200" b="1" dirty="0" err="1">
                <a:solidFill>
                  <a:srgbClr val="494949"/>
                </a:solidFill>
              </a:rPr>
              <a:t>APIsec</a:t>
            </a:r>
            <a:r>
              <a:rPr lang="pt-BR" sz="2200" b="1" dirty="0">
                <a:solidFill>
                  <a:srgbClr val="494949"/>
                </a:solidFill>
              </a:rPr>
              <a:t> </a:t>
            </a:r>
            <a:r>
              <a:rPr lang="pt-BR" sz="2200" b="1" dirty="0" err="1">
                <a:solidFill>
                  <a:srgbClr val="494949"/>
                </a:solidFill>
              </a:rPr>
              <a:t>University</a:t>
            </a:r>
            <a:endParaRPr lang="pt-BR" sz="2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200" dirty="0">
              <a:solidFill>
                <a:srgbClr val="494949"/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DEA6BCF-4B56-101F-A3C4-AB8360049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1202" y="3030589"/>
            <a:ext cx="1381126" cy="138112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4058AE6-DA23-57E8-E853-CE2C7EBC6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5702" y="1363662"/>
            <a:ext cx="1476626" cy="147662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FDF8F74-D73F-8C38-2C28-C076D6AC6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302" y="2984389"/>
            <a:ext cx="1476625" cy="1476625"/>
          </a:xfrm>
          <a:prstGeom prst="rect">
            <a:avLst/>
          </a:prstGeom>
        </p:spPr>
      </p:pic>
      <p:pic>
        <p:nvPicPr>
          <p:cNvPr id="16" name="Imagem 15" descr="Uma imagem contendo nome da empresa&#10;&#10;Descrição gerada automaticamente">
            <a:extLst>
              <a:ext uri="{FF2B5EF4-FFF2-40B4-BE49-F238E27FC236}">
                <a16:creationId xmlns:a16="http://schemas.microsoft.com/office/drawing/2014/main" id="{4BF8C69C-5041-22F2-DE35-7C3C391918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75"/>
          <a:stretch/>
        </p:blipFill>
        <p:spPr>
          <a:xfrm>
            <a:off x="8195198" y="4720185"/>
            <a:ext cx="1529394" cy="165959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4BCFB56A-B735-562F-ADCF-7FE26FAC82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00286" y="1418227"/>
            <a:ext cx="1299124" cy="1299124"/>
          </a:xfrm>
          <a:prstGeom prst="rect">
            <a:avLst/>
          </a:prstGeom>
        </p:spPr>
      </p:pic>
      <p:pic>
        <p:nvPicPr>
          <p:cNvPr id="20" name="Imagem 19" descr="Uma imagem contendo objeto, relógio, placar, lendo&#10;&#10;O conteúdo gerado por IA pode estar incorreto.">
            <a:extLst>
              <a:ext uri="{FF2B5EF4-FFF2-40B4-BE49-F238E27FC236}">
                <a16:creationId xmlns:a16="http://schemas.microsoft.com/office/drawing/2014/main" id="{4FE80DB5-555C-6F24-169D-4944361154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8216" y="5173662"/>
            <a:ext cx="1447803" cy="5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332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AE870-E4B9-639F-196D-AFCFF7AC8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71A9-5D1F-D2E8-5414-65FD1DF8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Reliability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11668D-087F-C4F8-BEDE-ED13DD06F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31222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 +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Recuperação de desastres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Limites no uso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34AEB37A-F84E-02C8-2087-0C49703E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7205" y="1347673"/>
            <a:ext cx="1546695" cy="15466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7E0DE1F-BA88-D12D-14CB-AADC050C4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24439" y="2802179"/>
            <a:ext cx="1469603" cy="146960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C57BED5-DB9F-6CB8-1A84-246FE3875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06709" y="2802179"/>
            <a:ext cx="1520623" cy="152062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054268B-3369-599E-4F0F-86E4280CEF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10741" y="4148887"/>
            <a:ext cx="1546695" cy="154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320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3125A-479C-DE75-174D-3D0115F73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05911-25B2-A4F6-EFDA-07A9315E9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3. Confiabilidade (</a:t>
            </a:r>
            <a:r>
              <a:rPr lang="pt-BR" b="1" dirty="0" err="1">
                <a:solidFill>
                  <a:schemeClr val="accent3">
                    <a:lumMod val="75000"/>
                  </a:schemeClr>
                </a:solidFill>
              </a:rPr>
              <a:t>Reliability</a:t>
            </a:r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3A0C82-87AF-1F22-339B-369B5E52F0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3860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Múltiplas regiões, </a:t>
            </a:r>
            <a:r>
              <a:rPr lang="pt-BR" sz="2600" b="1" dirty="0" err="1">
                <a:solidFill>
                  <a:srgbClr val="494949"/>
                </a:solidFill>
              </a:rPr>
              <a:t>availability</a:t>
            </a:r>
            <a:r>
              <a:rPr lang="pt-BR" sz="2600" b="1" dirty="0">
                <a:solidFill>
                  <a:srgbClr val="494949"/>
                </a:solidFill>
              </a:rPr>
              <a:t> zones...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Site Recovery, Backups...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Monitor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Azure Log </a:t>
            </a:r>
            <a:r>
              <a:rPr lang="pt-BR" sz="2600" b="1" dirty="0" err="1">
                <a:solidFill>
                  <a:srgbClr val="494949"/>
                </a:solidFill>
              </a:rPr>
              <a:t>Analytics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Application</a:t>
            </a:r>
            <a:r>
              <a:rPr lang="pt-BR" sz="2600" b="1" dirty="0">
                <a:solidFill>
                  <a:srgbClr val="494949"/>
                </a:solidFill>
              </a:rPr>
              <a:t>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rgbClr val="494949"/>
                </a:solidFill>
              </a:rPr>
              <a:t>Grafana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B8F119A-D4AD-6450-B0FC-675DA8C68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7744" y="4686475"/>
            <a:ext cx="1524000" cy="158478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7118306-51AE-BBA4-21E9-414772CCD3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2237" y="1109457"/>
            <a:ext cx="1697507" cy="1697507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633B290-4F54-09F9-B296-22C4E30F9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99637" y="1058862"/>
            <a:ext cx="1612898" cy="1612898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02217BB9-18AB-CF0A-4991-5BA9EB9CE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21130" y="3046829"/>
            <a:ext cx="1697507" cy="1697507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FE2DE4CF-D9A5-53AB-7718-039559DE0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15028" y="3012058"/>
            <a:ext cx="1697507" cy="169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172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DCF9-C360-B1B8-C92F-F56E26CC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8EBE5-1B64-7F56-8625-0E49CB96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Excelência Operacional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9AD827-FF2B-E405-06FB-B15A02DC8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315199" cy="531222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DevOps</a:t>
            </a:r>
            <a:r>
              <a:rPr lang="pt-BR" sz="2800" b="1" dirty="0">
                <a:solidFill>
                  <a:srgbClr val="494949"/>
                </a:solidFill>
              </a:rPr>
              <a:t>/</a:t>
            </a:r>
            <a:r>
              <a:rPr lang="pt-BR" sz="2800" b="1" dirty="0" err="1">
                <a:solidFill>
                  <a:srgbClr val="494949"/>
                </a:solidFill>
              </a:rPr>
              <a:t>DevSecOps</a:t>
            </a:r>
            <a:r>
              <a:rPr lang="pt-BR" sz="2800" b="1" dirty="0">
                <a:solidFill>
                  <a:srgbClr val="494949"/>
                </a:solidFill>
              </a:rPr>
              <a:t>, CI/CD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Infrastructure</a:t>
            </a:r>
            <a:r>
              <a:rPr lang="pt-BR" sz="2800" dirty="0">
                <a:solidFill>
                  <a:srgbClr val="494949"/>
                </a:solidFill>
              </a:rPr>
              <a:t>-</a:t>
            </a:r>
            <a:r>
              <a:rPr lang="pt-BR" sz="2800" dirty="0" err="1">
                <a:solidFill>
                  <a:srgbClr val="494949"/>
                </a:solidFill>
              </a:rPr>
              <a:t>as-Code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Gerenciamento de </a:t>
            </a:r>
            <a:r>
              <a:rPr lang="pt-BR" sz="2800" b="1" dirty="0" err="1">
                <a:solidFill>
                  <a:srgbClr val="494949"/>
                </a:solidFill>
              </a:rPr>
              <a:t>Subscriptions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Policies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SRE</a:t>
            </a:r>
            <a:r>
              <a:rPr lang="pt-BR" sz="2800" dirty="0">
                <a:solidFill>
                  <a:srgbClr val="494949"/>
                </a:solidFill>
              </a:rPr>
              <a:t> (Site </a:t>
            </a:r>
            <a:r>
              <a:rPr lang="pt-BR" sz="2800" dirty="0" err="1">
                <a:solidFill>
                  <a:srgbClr val="494949"/>
                </a:solidFill>
              </a:rPr>
              <a:t>Reliability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Engineering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A962162-A0D1-1E05-AF34-8479E189E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5354" y="4238795"/>
            <a:ext cx="1420274" cy="142027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4E4B62E-5253-ABD3-D095-5C151FEDA5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2903" y="1607855"/>
            <a:ext cx="1652156" cy="165215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DB5CFC1-65D1-4299-8F31-14E706771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3815" y="3158280"/>
            <a:ext cx="1295399" cy="129539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A364283-61FB-B5C4-2FDB-F8A1146E32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28237" y="4259262"/>
            <a:ext cx="1379339" cy="137933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87C93DB-A953-C4CA-A8C7-0B783CCD0A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7072" y="1739834"/>
            <a:ext cx="1388198" cy="138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248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7A34-1474-2153-F629-FAABDA7A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D3028-434E-4101-CC28-3ADB3562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4. Excelência Operacional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3DA629-77E4-83D6-231B-C3FF5DEED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57861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DevOps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GitHub </a:t>
            </a:r>
            <a:r>
              <a:rPr lang="pt-BR" sz="2800" b="1" dirty="0" err="1">
                <a:solidFill>
                  <a:srgbClr val="494949"/>
                </a:solidFill>
              </a:rPr>
              <a:t>Actions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</a:t>
            </a:r>
            <a:r>
              <a:rPr lang="pt-BR" sz="2800" b="1" dirty="0" err="1">
                <a:solidFill>
                  <a:srgbClr val="494949"/>
                </a:solidFill>
              </a:rPr>
              <a:t>Subscriptions</a:t>
            </a:r>
            <a:r>
              <a:rPr lang="pt-BR" sz="2800" b="1" dirty="0">
                <a:solidFill>
                  <a:srgbClr val="494949"/>
                </a:solidFill>
              </a:rPr>
              <a:t>, Azure Policies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ARM, </a:t>
            </a:r>
            <a:r>
              <a:rPr lang="pt-BR" sz="2800" b="1" dirty="0" err="1">
                <a:solidFill>
                  <a:srgbClr val="494949"/>
                </a:solidFill>
              </a:rPr>
              <a:t>Bicep</a:t>
            </a:r>
            <a:r>
              <a:rPr lang="pt-BR" sz="2800" b="1" dirty="0">
                <a:solidFill>
                  <a:srgbClr val="494949"/>
                </a:solidFill>
              </a:rPr>
              <a:t>, Azure CLI, </a:t>
            </a:r>
            <a:r>
              <a:rPr lang="pt-BR" sz="2800" b="1" dirty="0" err="1">
                <a:solidFill>
                  <a:srgbClr val="494949"/>
                </a:solidFill>
              </a:rPr>
              <a:t>Terraform</a:t>
            </a:r>
            <a:endParaRPr lang="pt-BR" sz="2800" b="1" dirty="0">
              <a:solidFill>
                <a:srgbClr val="494949"/>
              </a:solidFill>
            </a:endParaRPr>
          </a:p>
          <a:p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Azure Monitor </a:t>
            </a:r>
            <a:r>
              <a:rPr lang="pt-BR" sz="2800" dirty="0">
                <a:solidFill>
                  <a:srgbClr val="494949"/>
                </a:solidFill>
              </a:rPr>
              <a:t>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5526663-FAAB-4EF1-B5A0-5A66059A2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0388" y="4632227"/>
            <a:ext cx="1420274" cy="14202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DA36BB1-4851-6FBD-DAAD-F243155D8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4447" y="1170078"/>
            <a:ext cx="1652156" cy="165215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435DD7D-057B-27B9-BCA8-2D1742F81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9270" y="3079531"/>
            <a:ext cx="1295399" cy="1295399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8CDE913E-4CCE-088F-C85F-335E1AEFC7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6875"/>
          <a:stretch/>
        </p:blipFill>
        <p:spPr>
          <a:xfrm>
            <a:off x="9875837" y="4792662"/>
            <a:ext cx="1212112" cy="125715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1AE65F2-8923-8922-7A0F-9E3B7A446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92224" y="3037560"/>
            <a:ext cx="1379339" cy="137933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1FF4D77-3331-D489-8D56-ECBA747865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9751" y="1320112"/>
            <a:ext cx="1388198" cy="138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599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1B746-32DD-2987-569E-86558BB6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5A494D-750B-86B7-72B7-F518C30DD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b="1" dirty="0">
                <a:solidFill>
                  <a:schemeClr val="accent3">
                    <a:lumMod val="75000"/>
                  </a:schemeClr>
                </a:solidFill>
              </a:rPr>
              <a:t>5. Eficiência de Desempenho (Performance </a:t>
            </a:r>
            <a:r>
              <a:rPr lang="pt-BR" sz="4200" b="1" dirty="0" err="1">
                <a:solidFill>
                  <a:schemeClr val="accent3">
                    <a:lumMod val="75000"/>
                  </a:schemeClr>
                </a:solidFill>
              </a:rPr>
              <a:t>Efficiency</a:t>
            </a:r>
            <a:r>
              <a:rPr lang="pt-BR" sz="4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71A22E-AAE1-6BFE-7A1B-4CF908AE9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315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Questões envolvendo </a:t>
            </a:r>
            <a:r>
              <a:rPr lang="pt-BR" sz="2800" b="1" dirty="0">
                <a:solidFill>
                  <a:srgbClr val="494949"/>
                </a:solidFill>
              </a:rPr>
              <a:t>latência</a:t>
            </a:r>
            <a:r>
              <a:rPr lang="pt-BR" sz="2800" dirty="0">
                <a:solidFill>
                  <a:srgbClr val="494949"/>
                </a:solidFill>
              </a:rPr>
              <a:t> (correta escolha de regiões)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Escolha adequada de serviços (evitar </a:t>
            </a:r>
            <a:r>
              <a:rPr lang="pt-BR" sz="2800" b="1" dirty="0" err="1">
                <a:solidFill>
                  <a:srgbClr val="494949"/>
                </a:solidFill>
              </a:rPr>
              <a:t>overengineering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 contínuo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171499C-4926-1CB4-0B43-F890E881B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8834" y="3008225"/>
            <a:ext cx="1420274" cy="142027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D2CD00F-7571-1F96-553D-048BE2FBC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7378" y="4124827"/>
            <a:ext cx="1590368" cy="159036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FE577B0-A8AC-532E-C590-2A58F56CF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1337" y="1784736"/>
            <a:ext cx="1388198" cy="1388198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520DE10D-8EE0-720C-BB89-5364C54DDA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2627" y="4248240"/>
            <a:ext cx="1343543" cy="134354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249CC8F-C670-E62E-BD13-912646E16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6237" y="1691427"/>
            <a:ext cx="1481507" cy="14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563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99A51-F579-4B56-4864-9537E90B0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60A974-B918-90F5-8F90-F3B81231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b="1" dirty="0">
                <a:solidFill>
                  <a:schemeClr val="accent3">
                    <a:lumMod val="75000"/>
                  </a:schemeClr>
                </a:solidFill>
              </a:rPr>
              <a:t>5. Eficiência de Desempenho (Performance </a:t>
            </a:r>
            <a:r>
              <a:rPr lang="pt-BR" sz="4200" b="1" dirty="0" err="1">
                <a:solidFill>
                  <a:schemeClr val="accent3">
                    <a:lumMod val="75000"/>
                  </a:schemeClr>
                </a:solidFill>
              </a:rPr>
              <a:t>Efficiency</a:t>
            </a:r>
            <a:r>
              <a:rPr lang="pt-BR" sz="42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454D6C-8354-CFC2-AF1B-1D04D9DA4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84547"/>
            <a:ext cx="73151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Service, Azure Container Apps, Azure App Service, Azure </a:t>
            </a:r>
            <a:r>
              <a:rPr lang="pt-BR" sz="2800" dirty="0" err="1">
                <a:solidFill>
                  <a:srgbClr val="494949"/>
                </a:solidFill>
              </a:rPr>
              <a:t>Functions</a:t>
            </a:r>
            <a:endParaRPr lang="en-US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94949"/>
                </a:solidFill>
              </a:rPr>
              <a:t>Azure Front Door, Azure Load Balancer, Azure CDN…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94949"/>
                </a:solidFill>
              </a:rPr>
              <a:t>Azure Monitor, Azure Log Analytics, Application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Grafana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dirty="0" err="1">
                <a:solidFill>
                  <a:srgbClr val="494949"/>
                </a:solidFill>
              </a:rPr>
              <a:t>Prometheus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5D8AB20-DA2B-8600-11CC-C7D490332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7228" y="3896174"/>
            <a:ext cx="1206017" cy="120601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5B20E87-66AD-7DC8-BBF4-DC91D1F90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7228" y="2487223"/>
            <a:ext cx="1294634" cy="129463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F5C556-74B6-570F-C36E-FF3C24DDD8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4511" y="1211262"/>
            <a:ext cx="1130058" cy="113005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DE01638-80D4-7970-BA03-F115DA122A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47692" y="1247613"/>
            <a:ext cx="1093707" cy="1093707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3F11336-D958-F027-8418-D810D959F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45068" y="2479105"/>
            <a:ext cx="1206016" cy="120601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EF54096-E73E-1BD8-398A-C79C26610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75339" y="3896174"/>
            <a:ext cx="1206017" cy="1206017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7809C0CC-8067-DD03-3572-6B741D8F5C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80437" y="5229591"/>
            <a:ext cx="1124229" cy="116907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06EC8788-D33B-EC35-3C5E-827DF21192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14511" y="5229591"/>
            <a:ext cx="1185270" cy="116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27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93E3-AAB1-3D50-D028-42496061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CBEBC-C897-B516-28E5-FD37D15F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E42BC9EB-2E4B-68DD-576B-FE4DFD14916E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github.com/renatogroffe/AzureWellArchitected_UniMetrocamp-2025-03</a:t>
            </a:r>
          </a:p>
        </p:txBody>
      </p:sp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699279D-74BC-88AF-4B3A-EEDEDA15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79" y="4335462"/>
            <a:ext cx="2286000" cy="2286000"/>
          </a:xfrm>
          <a:prstGeom prst="rect">
            <a:avLst/>
          </a:prstGeom>
        </p:spPr>
      </p:pic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75FF2C1C-C1C7-5405-EF73-9973E969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523" y="112911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741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820862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APISEC U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Ambassador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33" y="4142337"/>
            <a:ext cx="1403451" cy="1403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155" y="4836355"/>
            <a:ext cx="1600799" cy="1600799"/>
          </a:xfrm>
          <a:prstGeom prst="rect">
            <a:avLst/>
          </a:prstGeom>
        </p:spPr>
      </p:pic>
      <p:pic>
        <p:nvPicPr>
          <p:cNvPr id="7" name="Imagem 6" descr="Placa azul com letras brancas&#10;&#10;O conteúdo gerado por IA pode estar incorreto.">
            <a:extLst>
              <a:ext uri="{FF2B5EF4-FFF2-40B4-BE49-F238E27FC236}">
                <a16:creationId xmlns:a16="http://schemas.microsoft.com/office/drawing/2014/main" id="{CAB713EA-9E3B-51D0-845C-81E073A9D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35" y="3702897"/>
            <a:ext cx="1699365" cy="16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ADDB-8080-8CC5-ADB5-082851441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66A2FD2-5424-0DA6-456A-C6EC73F7D21A}"/>
              </a:ext>
            </a:extLst>
          </p:cNvPr>
          <p:cNvSpPr/>
          <p:nvPr/>
        </p:nvSpPr>
        <p:spPr bwMode="auto">
          <a:xfrm>
            <a:off x="9113837" y="4183063"/>
            <a:ext cx="2124323" cy="1066800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05529E-1774-3504-1195-A629E33C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na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Etec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Itu 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 na CI&amp;T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+30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354DC6-26CE-3B1B-D6DB-9117279A2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Marcio Rogério Nizzola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95FEADC-6E71-4E84-8B18-9779CBA3F300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https://marcionizzola.medium.com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14CB601E-69BB-8EC6-2576-7DF555504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7C5ACB-6730-C4F1-DBC3-C7F1A9F95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162" y="4183062"/>
            <a:ext cx="2124323" cy="1066800"/>
          </a:xfrm>
          <a:prstGeom prst="rect">
            <a:avLst/>
          </a:prstGeom>
        </p:spPr>
      </p:pic>
      <p:pic>
        <p:nvPicPr>
          <p:cNvPr id="13" name="Imagem 12" descr="Homem olhando para o lado&#10;&#10;O conteúdo gerado por IA pode estar incorreto.">
            <a:extLst>
              <a:ext uri="{FF2B5EF4-FFF2-40B4-BE49-F238E27FC236}">
                <a16:creationId xmlns:a16="http://schemas.microsoft.com/office/drawing/2014/main" id="{7075990F-28CE-D692-B19D-96B154C74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385" y="383422"/>
            <a:ext cx="2133747" cy="21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265B2-2369-7A84-5D62-19590AEBC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1378F0-B570-9655-3720-E48C24CE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Software @ Ambev Tech /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ABInbev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Membro @ DEVPIRA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Palestrante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1A2A35-CC34-386D-862A-FF9C2C9B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Murilo </a:t>
            </a:r>
            <a:r>
              <a:rPr lang="pt-PT" sz="4488" b="1" dirty="0" err="1">
                <a:solidFill>
                  <a:schemeClr val="bg2">
                    <a:lumMod val="25000"/>
                  </a:schemeClr>
                </a:solidFill>
              </a:rPr>
              <a:t>Beltrame</a:t>
            </a:r>
            <a:endParaRPr lang="pt-PT" sz="4488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8EA7D59-7E51-0507-C2DA-D0479F3F7CAC}"/>
              </a:ext>
            </a:extLst>
          </p:cNvPr>
          <p:cNvSpPr txBox="1">
            <a:spLocks/>
          </p:cNvSpPr>
          <p:nvPr/>
        </p:nvSpPr>
        <p:spPr>
          <a:xfrm>
            <a:off x="-30163" y="6589794"/>
            <a:ext cx="1272540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pt-BR" sz="1836" spc="300" dirty="0">
              <a:solidFill>
                <a:schemeClr val="bg1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F1DB6C5-98C1-EA8E-2120-DADA8C19C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8" name="Immagine 7" descr="Immagine che contiene Viso umano, persona, vestiti, occhiale&#10;&#10;Il contenuto generato dall'IA potrebbe non essere corretto.">
            <a:extLst>
              <a:ext uri="{FF2B5EF4-FFF2-40B4-BE49-F238E27FC236}">
                <a16:creationId xmlns:a16="http://schemas.microsoft.com/office/drawing/2014/main" id="{B3E5BB68-CCB9-E7A1-F60C-FC945DBE0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051" y="324965"/>
            <a:ext cx="2209608" cy="2290202"/>
          </a:xfrm>
          <a:prstGeom prst="rect">
            <a:avLst/>
          </a:prstGeom>
        </p:spPr>
      </p:pic>
      <p:pic>
        <p:nvPicPr>
          <p:cNvPr id="11" name="Immagine 10" descr="Immagine che contiene logo, Carattere, Elementi grafici, simbolo&#10;&#10;Il contenuto generato dall'IA potrebbe non essere corretto.">
            <a:extLst>
              <a:ext uri="{FF2B5EF4-FFF2-40B4-BE49-F238E27FC236}">
                <a16:creationId xmlns:a16="http://schemas.microsoft.com/office/drawing/2014/main" id="{772C9E4A-7EFE-41F5-C119-8586A54DA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86" y="5043795"/>
            <a:ext cx="2705100" cy="101600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05C8AF4-DB9D-C740-13F1-E3CED25C7C85}"/>
              </a:ext>
            </a:extLst>
          </p:cNvPr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https://www.devpira.com.br/</a:t>
            </a:r>
          </a:p>
        </p:txBody>
      </p:sp>
    </p:spTree>
    <p:extLst>
      <p:ext uri="{BB962C8B-B14F-4D97-AF65-F5344CB8AC3E}">
        <p14:creationId xmlns:p14="http://schemas.microsoft.com/office/powerpoint/2010/main" val="25729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github.com/renatogroffe/AzureWellArchitected_UniMetrocamp-2025-03</a:t>
            </a:r>
          </a:p>
        </p:txBody>
      </p:sp>
      <p:pic>
        <p:nvPicPr>
          <p:cNvPr id="3" name="Imagem 2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63AAC33-DBD0-628F-AEF3-EF8477A35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79" y="4335462"/>
            <a:ext cx="2286000" cy="2286000"/>
          </a:xfrm>
          <a:prstGeom prst="rect">
            <a:avLst/>
          </a:prstGeom>
        </p:spPr>
      </p:pic>
      <p:pic>
        <p:nvPicPr>
          <p:cNvPr id="8" name="Imagem 7" descr="Código QR&#10;&#10;O conteúdo gerado por IA pode estar incorreto.">
            <a:extLst>
              <a:ext uri="{FF2B5EF4-FFF2-40B4-BE49-F238E27FC236}">
                <a16:creationId xmlns:a16="http://schemas.microsoft.com/office/drawing/2014/main" id="{E69AE38E-3CF0-C3F3-1060-3B209800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523" y="1129118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>
                    <a:lumMod val="75000"/>
                  </a:schemeClr>
                </a:solidFill>
              </a:rPr>
              <a:t>A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genda</a:t>
            </a:r>
            <a:endParaRPr lang="pt-BR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7148" y="1820862"/>
            <a:ext cx="10426889" cy="34932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Azure </a:t>
            </a:r>
            <a:r>
              <a:rPr lang="pt-BR" sz="2500" dirty="0" err="1">
                <a:solidFill>
                  <a:srgbClr val="494949"/>
                </a:solidFill>
              </a:rPr>
              <a:t>Well-Architected</a:t>
            </a:r>
            <a:r>
              <a:rPr lang="pt-BR" sz="2500" dirty="0">
                <a:solidFill>
                  <a:srgbClr val="494949"/>
                </a:solidFill>
              </a:rPr>
              <a:t> Framework 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Otimização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Segurança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Confiabilidade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Excelência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Eficiência de Desempenho (Performance </a:t>
            </a:r>
            <a:r>
              <a:rPr lang="pt-BR" sz="2500" dirty="0" err="1">
                <a:solidFill>
                  <a:srgbClr val="494949"/>
                </a:solidFill>
              </a:rPr>
              <a:t>Efficiency</a:t>
            </a:r>
            <a:r>
              <a:rPr lang="pt-BR" sz="25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Serviços do 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6B9D7EE7-AECB-B4C9-37E9-93A409402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31" y="1897062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83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6A96B-7475-AEB8-6797-39A943A7E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3F06EE-0F61-B83B-6A2F-E11377481E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49462"/>
            <a:ext cx="8610599" cy="574311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Boas práticas consolidadas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Recomendações no uso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Governança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Outras nuvens contam com este mesmo tipo de iniciativa</a:t>
            </a:r>
            <a:br>
              <a:rPr lang="pt-BR" sz="2800" dirty="0">
                <a:solidFill>
                  <a:srgbClr val="494949"/>
                </a:solidFill>
              </a:rPr>
            </a:br>
            <a:br>
              <a:rPr lang="pt-BR" sz="2800" dirty="0">
                <a:solidFill>
                  <a:srgbClr val="494949"/>
                </a:solidFill>
              </a:rPr>
            </a:br>
            <a:br>
              <a:rPr lang="pt-BR" sz="2800" dirty="0">
                <a:solidFill>
                  <a:srgbClr val="494949"/>
                </a:solidFill>
              </a:rPr>
            </a:br>
            <a:br>
              <a:rPr lang="pt-BR" sz="2800" dirty="0">
                <a:solidFill>
                  <a:srgbClr val="494949"/>
                </a:solidFill>
              </a:rPr>
            </a:br>
            <a:r>
              <a:rPr lang="pt-BR" sz="2800" dirty="0">
                <a:solidFill>
                  <a:srgbClr val="494949"/>
                </a:solidFill>
                <a:hlinkClick r:id="rId3"/>
              </a:rPr>
              <a:t>https://learn.microsoft.com/en-us/azure/well-architected/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12" name="Imagem 11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E823117C-FBB8-0365-F6BA-3E4CB8087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031" y="1897062"/>
            <a:ext cx="3200400" cy="320040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9B6EF223-4551-831E-6D9E-04A1EFFFE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Well-Architected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Framework: uma visão geral</a:t>
            </a:r>
          </a:p>
        </p:txBody>
      </p:sp>
    </p:spTree>
    <p:extLst>
      <p:ext uri="{BB962C8B-B14F-4D97-AF65-F5344CB8AC3E}">
        <p14:creationId xmlns:p14="http://schemas.microsoft.com/office/powerpoint/2010/main" val="18479037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2208F-699F-AB43-D8D9-B4A8C433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B87E8-9CCC-505B-5ED3-517013732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sz="4400" b="1" dirty="0" err="1">
                <a:solidFill>
                  <a:schemeClr val="accent3">
                    <a:lumMod val="75000"/>
                  </a:schemeClr>
                </a:solidFill>
              </a:rPr>
              <a:t>Well-Architected</a:t>
            </a:r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 Framework: pilares</a:t>
            </a:r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DA448739-1DBD-4302-C002-A3F38903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412"/>
          <a:stretch/>
        </p:blipFill>
        <p:spPr>
          <a:xfrm>
            <a:off x="3932237" y="1225932"/>
            <a:ext cx="4876802" cy="5271731"/>
          </a:xfrm>
          <a:prstGeom prst="rect">
            <a:avLst/>
          </a:prstGeom>
        </p:spPr>
      </p:pic>
      <p:pic>
        <p:nvPicPr>
          <p:cNvPr id="8" name="Imagem 7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6553131-4747-F4B0-ABA7-FF35DE52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37" y="249019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28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A6D3-B701-05C2-4B28-12D0BAB22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7C26B-00A0-C0D7-355C-4FB7C434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1. Otimização de Custos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0202C-DE28-47A6-A52F-89DDA3F3B3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305799" cy="406572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A importância de </a:t>
            </a:r>
            <a:r>
              <a:rPr lang="pt-BR" sz="2600" b="1" dirty="0" err="1">
                <a:solidFill>
                  <a:srgbClr val="494949"/>
                </a:solidFill>
              </a:rPr>
              <a:t>FinOps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Correto dimensionamento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Otimizações no uso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Economias com reservas e licenciamento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Gerenciamento de custos</a:t>
            </a:r>
          </a:p>
        </p:txBody>
      </p:sp>
      <p:pic>
        <p:nvPicPr>
          <p:cNvPr id="4" name="Imagem 3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0AA8973B-996C-6285-F52D-649350D7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062" y="4688553"/>
            <a:ext cx="6380436" cy="109067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C52F919-8F68-4CFB-6CFF-3ADEEB716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31280" y="2903425"/>
            <a:ext cx="1555514" cy="155551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6BE6A15-5B97-2ACE-6C31-5193AF963D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37637" y="1120898"/>
            <a:ext cx="1555514" cy="155551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86F0D1F-5FB5-6F91-E8ED-9CEFAE311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2037" y="2999343"/>
            <a:ext cx="1555514" cy="155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513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10265</TotalTime>
  <Words>1106</Words>
  <Application>Microsoft Office PowerPoint</Application>
  <PresentationFormat>Personalizar</PresentationFormat>
  <Paragraphs>226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Azure Well-Architected Framework Uma visão geral</vt:lpstr>
      <vt:lpstr>Renato Groffe</vt:lpstr>
      <vt:lpstr>Marcio Rogério Nizzola</vt:lpstr>
      <vt:lpstr>Murilo Beltrame</vt:lpstr>
      <vt:lpstr>Conteúdos desta apresentação</vt:lpstr>
      <vt:lpstr>Agenda</vt:lpstr>
      <vt:lpstr>Azure Well-Architected Framework: uma visão geral</vt:lpstr>
      <vt:lpstr>Azure Well-Architected Framework: pilares</vt:lpstr>
      <vt:lpstr>1. Otimização de Custos</vt:lpstr>
      <vt:lpstr>1. Otimização de Custos</vt:lpstr>
      <vt:lpstr>2. Segurança</vt:lpstr>
      <vt:lpstr>2. Segurança</vt:lpstr>
      <vt:lpstr>3. Confiabilidade (Reliability)</vt:lpstr>
      <vt:lpstr>3. Confiabilidade (Reliability)</vt:lpstr>
      <vt:lpstr>4. Excelência Operacional</vt:lpstr>
      <vt:lpstr>4. Excelência Operacional</vt:lpstr>
      <vt:lpstr>5. Eficiência de Desempenho (Performance Efficiency)</vt:lpstr>
      <vt:lpstr>5. Eficiência de Desempenho (Performance Efficiency)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474</cp:revision>
  <dcterms:created xsi:type="dcterms:W3CDTF">2016-08-05T22:03:34Z</dcterms:created>
  <dcterms:modified xsi:type="dcterms:W3CDTF">2025-03-22T09:38:19Z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